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21602700" cy="28803600"/>
  <p:notesSz cx="7053263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1pPr>
    <a:lvl2pPr marL="376491"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2pPr>
    <a:lvl3pPr marL="752984"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3pPr>
    <a:lvl4pPr marL="1129475"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4pPr>
    <a:lvl5pPr marL="1505967" algn="ctr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+mn-cs"/>
      </a:defRPr>
    </a:lvl5pPr>
    <a:lvl6pPr marL="1882458" algn="l" defTabSz="752984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6pPr>
    <a:lvl7pPr marL="2258949" algn="l" defTabSz="752984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7pPr>
    <a:lvl8pPr marL="2635442" algn="l" defTabSz="752984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8pPr>
    <a:lvl9pPr marL="3011933" algn="l" defTabSz="752984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1556">
          <p15:clr>
            <a:srgbClr val="A4A3A4"/>
          </p15:clr>
        </p15:guide>
        <p15:guide id="4" pos="15498">
          <p15:clr>
            <a:srgbClr val="A4A3A4"/>
          </p15:clr>
        </p15:guide>
        <p15:guide id="5" orient="horz" pos="4232">
          <p15:clr>
            <a:srgbClr val="A4A3A4"/>
          </p15:clr>
        </p15:guide>
        <p15:guide id="6" orient="horz" pos="17671">
          <p15:clr>
            <a:srgbClr val="A4A3A4"/>
          </p15:clr>
        </p15:guide>
        <p15:guide id="7" orient="horz" pos="1245">
          <p15:clr>
            <a:srgbClr val="A4A3A4"/>
          </p15:clr>
        </p15:guide>
        <p15:guide id="8" pos="132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0" autoAdjust="0"/>
    <p:restoredTop sz="95932" autoAdjust="0"/>
  </p:normalViewPr>
  <p:slideViewPr>
    <p:cSldViewPr snapToGrid="0">
      <p:cViewPr varScale="1">
        <p:scale>
          <a:sx n="27" d="100"/>
          <a:sy n="27" d="100"/>
        </p:scale>
        <p:origin x="3666" y="114"/>
      </p:cViewPr>
      <p:guideLst>
        <p:guide orient="horz" pos="5289"/>
        <p:guide orient="horz" pos="22086"/>
        <p:guide orient="horz" pos="1556"/>
        <p:guide pos="15498"/>
        <p:guide orient="horz" pos="4232"/>
        <p:guide orient="horz" pos="17671"/>
        <p:guide orient="horz" pos="1245"/>
        <p:guide pos="132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5" cy="4654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776" tIns="46888" rIns="93776" bIns="468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181" y="0"/>
            <a:ext cx="3056415" cy="4654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776" tIns="46888" rIns="93776" bIns="468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696913"/>
            <a:ext cx="261937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2623"/>
            <a:ext cx="5642610" cy="4189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776" tIns="46888" rIns="93776" bIns="46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47"/>
            <a:ext cx="3056415" cy="4654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776" tIns="46888" rIns="93776" bIns="468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181" y="8842047"/>
            <a:ext cx="3056415" cy="4654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776" tIns="46888" rIns="93776" bIns="4688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7649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5298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294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0596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882458" algn="l" defTabSz="7529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58949" algn="l" defTabSz="7529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35442" algn="l" defTabSz="7529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11933" algn="l" defTabSz="75298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7738" y="696913"/>
            <a:ext cx="2619375" cy="34940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9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60158" y="5760720"/>
            <a:ext cx="18549518" cy="7680960"/>
          </a:xfrm>
          <a:ln>
            <a:noFill/>
          </a:ln>
        </p:spPr>
        <p:txBody>
          <a:bodyPr vert="horz" tIns="0" rIns="5760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7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260158" y="13559851"/>
            <a:ext cx="18556720" cy="7360920"/>
          </a:xfrm>
        </p:spPr>
        <p:txBody>
          <a:bodyPr lIns="0" rIns="57603"/>
          <a:lstStyle>
            <a:lvl1pPr marL="0" marR="144009" indent="0" algn="r">
              <a:buNone/>
              <a:defRPr>
                <a:solidFill>
                  <a:schemeClr val="tx1"/>
                </a:solidFill>
              </a:defRPr>
            </a:lvl1pPr>
            <a:lvl2pPr marL="1440092" indent="0" algn="ctr">
              <a:buNone/>
            </a:lvl2pPr>
            <a:lvl3pPr marL="2880184" indent="0" algn="ctr">
              <a:buNone/>
            </a:lvl3pPr>
            <a:lvl4pPr marL="4320275" indent="0" algn="ctr">
              <a:buNone/>
            </a:lvl4pPr>
            <a:lvl5pPr marL="5760366" indent="0" algn="ctr">
              <a:buNone/>
            </a:lvl5pPr>
            <a:lvl6pPr marL="7200458" indent="0" algn="ctr">
              <a:buNone/>
            </a:lvl6pPr>
            <a:lvl7pPr marL="8640550" indent="0" algn="ctr">
              <a:buNone/>
            </a:lvl7pPr>
            <a:lvl8pPr marL="10080642" indent="0" algn="ctr">
              <a:buNone/>
            </a:lvl8pPr>
            <a:lvl9pPr marL="11520733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58" y="3840487"/>
            <a:ext cx="4860607" cy="2188940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6" y="3840487"/>
            <a:ext cx="14221778" cy="2188940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958" y="5530292"/>
            <a:ext cx="18362295" cy="572231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7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2958" y="11359589"/>
            <a:ext cx="18362295" cy="6340790"/>
          </a:xfrm>
        </p:spPr>
        <p:txBody>
          <a:bodyPr lIns="144009" rIns="144009" anchor="t"/>
          <a:lstStyle>
            <a:lvl1pPr marL="0" indent="0">
              <a:buNone/>
              <a:defRPr sz="6900">
                <a:solidFill>
                  <a:schemeClr val="tx1"/>
                </a:solidFill>
              </a:defRPr>
            </a:lvl1pPr>
            <a:lvl2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2957170"/>
            <a:ext cx="19442430" cy="480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4" y="8064358"/>
            <a:ext cx="9541193" cy="18626328"/>
          </a:xfrm>
        </p:spPr>
        <p:txBody>
          <a:bodyPr/>
          <a:lstStyle>
            <a:lvl1pPr>
              <a:defRPr sz="82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3" y="8064358"/>
            <a:ext cx="9541193" cy="18626328"/>
          </a:xfrm>
        </p:spPr>
        <p:txBody>
          <a:bodyPr/>
          <a:lstStyle>
            <a:lvl1pPr>
              <a:defRPr sz="82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2957170"/>
            <a:ext cx="19442430" cy="4800600"/>
          </a:xfrm>
        </p:spPr>
        <p:txBody>
          <a:bodyPr tIns="144009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6" y="7792042"/>
            <a:ext cx="9544944" cy="2769278"/>
          </a:xfrm>
        </p:spPr>
        <p:txBody>
          <a:bodyPr lIns="144009" tIns="0" rIns="144009" bIns="0" anchor="ctr">
            <a:noAutofit/>
          </a:bodyPr>
          <a:lstStyle>
            <a:lvl1pPr marL="0" indent="0">
              <a:buNone/>
              <a:defRPr sz="7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6300" b="1"/>
            </a:lvl2pPr>
            <a:lvl3pPr>
              <a:buNone/>
              <a:defRPr sz="5700" b="1"/>
            </a:lvl3pPr>
            <a:lvl4pPr>
              <a:buNone/>
              <a:defRPr sz="5000" b="1"/>
            </a:lvl4pPr>
            <a:lvl5pPr>
              <a:buNone/>
              <a:defRPr sz="50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0973873" y="7810981"/>
            <a:ext cx="9548694" cy="2750341"/>
          </a:xfrm>
        </p:spPr>
        <p:txBody>
          <a:bodyPr lIns="144009" tIns="0" rIns="144009" bIns="0" anchor="ctr"/>
          <a:lstStyle>
            <a:lvl1pPr marL="0" indent="0">
              <a:buNone/>
              <a:defRPr sz="7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6300" b="1"/>
            </a:lvl2pPr>
            <a:lvl3pPr>
              <a:buNone/>
              <a:defRPr sz="5700" b="1"/>
            </a:lvl3pPr>
            <a:lvl4pPr>
              <a:buNone/>
              <a:defRPr sz="5000" b="1"/>
            </a:lvl4pPr>
            <a:lvl5pPr>
              <a:buNone/>
              <a:defRPr sz="50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80136" y="10561320"/>
            <a:ext cx="9544944" cy="16152024"/>
          </a:xfrm>
        </p:spPr>
        <p:txBody>
          <a:bodyPr tIns="0"/>
          <a:lstStyle>
            <a:lvl1pPr>
              <a:defRPr sz="69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3" y="10561320"/>
            <a:ext cx="9548694" cy="16152024"/>
          </a:xfrm>
        </p:spPr>
        <p:txBody>
          <a:bodyPr tIns="0"/>
          <a:lstStyle>
            <a:lvl1pPr>
              <a:defRPr sz="69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4" y="2957170"/>
            <a:ext cx="19622453" cy="4800600"/>
          </a:xfrm>
        </p:spPr>
        <p:txBody>
          <a:bodyPr vert="horz" tIns="14400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2160278"/>
            <a:ext cx="6480810" cy="488061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8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20204" y="7040880"/>
            <a:ext cx="6480810" cy="19202400"/>
          </a:xfrm>
        </p:spPr>
        <p:txBody>
          <a:bodyPr lIns="57603" rIns="57603"/>
          <a:lstStyle>
            <a:lvl1pPr marL="0" indent="0" algn="l">
              <a:buNone/>
              <a:defRPr sz="4400"/>
            </a:lvl1pPr>
            <a:lvl2pPr indent="0" algn="l">
              <a:buNone/>
              <a:defRPr sz="3800"/>
            </a:lvl2pPr>
            <a:lvl3pPr indent="0" algn="l">
              <a:buNone/>
              <a:defRPr sz="3100"/>
            </a:lvl3pPr>
            <a:lvl4pPr indent="0" algn="l">
              <a:buNone/>
              <a:defRPr sz="2800"/>
            </a:lvl4pPr>
            <a:lvl5pPr indent="0" algn="l">
              <a:buNone/>
              <a:defRPr sz="28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446056" y="7040880"/>
            <a:ext cx="12076510" cy="19202400"/>
          </a:xfrm>
        </p:spPr>
        <p:txBody>
          <a:bodyPr tIns="0"/>
          <a:lstStyle>
            <a:lvl1pPr>
              <a:defRPr sz="8800"/>
            </a:lvl1pPr>
            <a:lvl2pPr>
              <a:defRPr sz="8200"/>
            </a:lvl2pPr>
            <a:lvl3pPr>
              <a:defRPr sz="7600"/>
            </a:lvl3pPr>
            <a:lvl4pPr>
              <a:defRPr sz="6300"/>
            </a:lvl4pPr>
            <a:lvl5pPr>
              <a:defRPr sz="57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7479092" y="4653923"/>
            <a:ext cx="12421553" cy="1728216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19" tIns="144009" rIns="288019" bIns="1440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8909767" y="22511031"/>
            <a:ext cx="367245" cy="65288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19" tIns="144009" rIns="288019" bIns="1440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1" y="4943385"/>
            <a:ext cx="5227854" cy="6647008"/>
          </a:xfrm>
        </p:spPr>
        <p:txBody>
          <a:bodyPr vert="horz" lIns="144009" tIns="144009" rIns="144009" bIns="144009" anchor="b"/>
          <a:lstStyle>
            <a:lvl1pPr algn="l">
              <a:buNone/>
              <a:defRPr sz="63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0" y="11880897"/>
            <a:ext cx="5220653" cy="9153144"/>
          </a:xfrm>
        </p:spPr>
        <p:txBody>
          <a:bodyPr lIns="201612" rIns="144009" bIns="144009" anchor="t"/>
          <a:lstStyle>
            <a:lvl1pPr marL="0" indent="0" algn="l">
              <a:spcBef>
                <a:spcPts val="787"/>
              </a:spcBef>
              <a:buFontTx/>
              <a:buNone/>
              <a:defRPr sz="41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082385" y="26696673"/>
            <a:ext cx="1440180" cy="15335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8235187" y="5037971"/>
            <a:ext cx="10909363" cy="1651406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01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2503" y="24429720"/>
            <a:ext cx="21647706" cy="43738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19" tIns="144009" rIns="288019" bIns="144009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0351294" y="26123267"/>
            <a:ext cx="11251406" cy="268033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19" tIns="144009" rIns="288019" bIns="144009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2503" y="-30004"/>
            <a:ext cx="21647706" cy="43738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19" tIns="144009" rIns="288019" bIns="144009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0351294" y="-30002"/>
            <a:ext cx="11251406" cy="268033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88019" tIns="144009" rIns="288019" bIns="144009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080136" y="2957170"/>
            <a:ext cx="19442430" cy="4800600"/>
          </a:xfrm>
          <a:prstGeom prst="rect">
            <a:avLst/>
          </a:prstGeom>
        </p:spPr>
        <p:txBody>
          <a:bodyPr vert="horz" lIns="0" tIns="144009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080136" y="8129016"/>
            <a:ext cx="19442430" cy="18434304"/>
          </a:xfrm>
          <a:prstGeom prst="rect">
            <a:avLst/>
          </a:prstGeom>
        </p:spPr>
        <p:txBody>
          <a:bodyPr vert="horz" lIns="288019" tIns="144009" rIns="288019" bIns="144009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80136" y="26696673"/>
            <a:ext cx="5040630" cy="15335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300788" y="26696673"/>
            <a:ext cx="7920990" cy="15335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8722341" y="26696673"/>
            <a:ext cx="1800226" cy="15335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44928" y="850115"/>
            <a:ext cx="21689045" cy="272674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1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864055" indent="-864055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16128" indent="-77764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184" indent="-77764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3744238" indent="-66244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4608293" indent="-66244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5472348" indent="-66244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6048385" indent="-576037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5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912440" indent="-576037" algn="l" rtl="0" eaLnBrk="1" latinLnBrk="0" hangingPunct="1">
        <a:spcBef>
          <a:spcPct val="20000"/>
        </a:spcBef>
        <a:buClr>
          <a:schemeClr val="tx2"/>
        </a:buClr>
        <a:buChar char="•"/>
        <a:defRPr kumimoji="0"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6495" indent="-576037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4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80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3202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7603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200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6405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080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5207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400958" y="7401493"/>
            <a:ext cx="20777663" cy="4114232"/>
            <a:chOff x="362858" y="6258493"/>
            <a:chExt cx="20777663" cy="4114232"/>
          </a:xfrm>
        </p:grpSpPr>
        <p:sp>
          <p:nvSpPr>
            <p:cNvPr id="2055" name="AutoShape 4"/>
            <p:cNvSpPr>
              <a:spLocks noChangeArrowheads="1"/>
            </p:cNvSpPr>
            <p:nvPr/>
          </p:nvSpPr>
          <p:spPr bwMode="auto">
            <a:xfrm>
              <a:off x="362858" y="6258493"/>
              <a:ext cx="20777663" cy="4114232"/>
            </a:xfrm>
            <a:prstGeom prst="roundRect">
              <a:avLst>
                <a:gd name="adj" fmla="val 7000"/>
              </a:avLst>
            </a:prstGeom>
            <a:solidFill>
              <a:schemeClr val="tx1">
                <a:lumMod val="95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Text Box 42"/>
            <p:cNvSpPr txBox="1">
              <a:spLocks noChangeArrowheads="1"/>
            </p:cNvSpPr>
            <p:nvPr/>
          </p:nvSpPr>
          <p:spPr bwMode="auto">
            <a:xfrm>
              <a:off x="1336766" y="7328392"/>
              <a:ext cx="19436036" cy="681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9989" tIns="29995" rIns="59989" bIns="29995">
              <a:spAutoFit/>
            </a:bodyPr>
            <a:lstStyle/>
            <a:p>
              <a:pPr indent="444329" algn="just" rtl="1">
                <a:lnSpc>
                  <a:spcPct val="150000"/>
                </a:lnSpc>
                <a:spcBef>
                  <a:spcPts val="0"/>
                </a:spcBef>
              </a:pPr>
              <a:endParaRPr lang="en-US" sz="3000" b="1" dirty="0">
                <a:solidFill>
                  <a:schemeClr val="dk1"/>
                </a:solidFill>
                <a:latin typeface="+mn-lt"/>
                <a:cs typeface="B Mitra" panose="00000400000000000000" pitchFamily="2" charset="-78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5728039" y="6407038"/>
              <a:ext cx="4907434" cy="68103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1" anchor="ctr">
              <a:spAutoFit/>
            </a:bodyPr>
            <a:lstStyle/>
            <a:p>
              <a:pPr algn="r" rtl="1"/>
              <a:r>
                <a:rPr lang="fa-IR" sz="4000" b="1" dirty="0">
                  <a:solidFill>
                    <a:schemeClr val="bg1"/>
                  </a:solidFill>
                  <a:cs typeface="B Titr" pitchFamily="2" charset="-78"/>
                </a:rPr>
                <a:t> ترم دوم</a:t>
              </a:r>
              <a:endParaRPr lang="fa-IR" sz="40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71694" y="11998989"/>
            <a:ext cx="16525609" cy="2574261"/>
            <a:chOff x="2000269" y="10227339"/>
            <a:chExt cx="16525609" cy="2574261"/>
          </a:xfrm>
        </p:grpSpPr>
        <p:sp>
          <p:nvSpPr>
            <p:cNvPr id="2051" name="AutoShape 50"/>
            <p:cNvSpPr>
              <a:spLocks noChangeArrowheads="1"/>
            </p:cNvSpPr>
            <p:nvPr/>
          </p:nvSpPr>
          <p:spPr bwMode="auto">
            <a:xfrm>
              <a:off x="2241964" y="10227339"/>
              <a:ext cx="16283914" cy="2574261"/>
            </a:xfrm>
            <a:prstGeom prst="roundRect">
              <a:avLst>
                <a:gd name="adj" fmla="val 7000"/>
              </a:avLst>
            </a:prstGeom>
            <a:solidFill>
              <a:schemeClr val="tx1">
                <a:lumMod val="95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Text Box 43"/>
            <p:cNvSpPr txBox="1">
              <a:spLocks noChangeArrowheads="1"/>
            </p:cNvSpPr>
            <p:nvPr/>
          </p:nvSpPr>
          <p:spPr bwMode="auto">
            <a:xfrm>
              <a:off x="2000269" y="11257694"/>
              <a:ext cx="16502745" cy="1434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9382" tIns="24692" rIns="49382" bIns="24692">
              <a:spAutoFit/>
            </a:bodyPr>
            <a:lstStyle/>
            <a:p>
              <a:pPr marL="374650" marR="0" algn="r" rtl="1" fontAlgn="base">
                <a:spcBef>
                  <a:spcPts val="0"/>
                </a:spcBef>
                <a:spcAft>
                  <a:spcPts val="0"/>
                </a:spcAft>
              </a:pPr>
              <a:r>
                <a:rPr lang="fa-IR" sz="30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B Mitra" panose="00000400000000000000" pitchFamily="2" charset="-78"/>
                </a:rPr>
                <a:t>- </a:t>
              </a:r>
              <a:r>
                <a:rPr lang="fa-IR" sz="3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B Mitra" panose="00000400000000000000" pitchFamily="2" charset="-78"/>
                </a:rPr>
                <a:t>مطرح شدن پیش نویس طرح </a:t>
              </a:r>
              <a:r>
                <a:rPr lang="fa-IR" sz="3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B Mitra" panose="00000400000000000000" pitchFamily="2" charset="-78"/>
                </a:rPr>
                <a:t>پایان نامه</a:t>
              </a:r>
              <a:r>
                <a:rPr lang="fa-IR" sz="3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B Mitra" panose="00000400000000000000" pitchFamily="2" charset="-78"/>
                </a:rPr>
                <a:t> در شورای پژوهشی دانشگاه</a:t>
              </a:r>
              <a:endPara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endParaRPr>
            </a:p>
            <a:p>
              <a:pPr marL="0" marR="0" algn="r" rtl="1" fontAlgn="base">
                <a:spcBef>
                  <a:spcPts val="0"/>
                </a:spcBef>
                <a:spcAft>
                  <a:spcPts val="0"/>
                </a:spcAft>
              </a:pPr>
              <a:r>
                <a:rPr lang="fa-IR" sz="3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B Mitra" panose="00000400000000000000" pitchFamily="2" charset="-78"/>
                </a:rPr>
                <a:t>    - صدور حکم مصوب پایان نامه برای دانشجویان، اساتید راهنما و مشاور</a:t>
              </a:r>
              <a:endPara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endParaRPr>
            </a:p>
            <a:p>
              <a:pPr marL="0" marR="0" algn="r" rtl="1" fontAlgn="base">
                <a:spcBef>
                  <a:spcPts val="0"/>
                </a:spcBef>
                <a:spcAft>
                  <a:spcPts val="0"/>
                </a:spcAft>
              </a:pPr>
              <a:r>
                <a:rPr lang="fa-IR" sz="3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B Mitra" panose="00000400000000000000" pitchFamily="2" charset="-78"/>
                </a:rPr>
                <a:t>    - شروع کار پایان نامه</a:t>
              </a:r>
              <a:endPara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3222550" y="10410940"/>
              <a:ext cx="4907434" cy="68103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1" anchor="ctr">
              <a:spAutoFit/>
            </a:bodyPr>
            <a:lstStyle/>
            <a:p>
              <a:pPr algn="just" defTabSz="2371375" rtl="1">
                <a:spcBef>
                  <a:spcPct val="50000"/>
                </a:spcBef>
              </a:pPr>
              <a:r>
                <a:rPr lang="fa-IR" sz="4000" b="1" dirty="0">
                  <a:solidFill>
                    <a:schemeClr val="bg1"/>
                  </a:solidFill>
                  <a:cs typeface="B Titr" pitchFamily="2" charset="-78"/>
                </a:rPr>
                <a:t> تابستان اول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22194" y="4252952"/>
            <a:ext cx="16807555" cy="953209"/>
          </a:xfrm>
          <a:prstGeom prst="rect">
            <a:avLst/>
          </a:prstGeom>
          <a:noFill/>
        </p:spPr>
        <p:txBody>
          <a:bodyPr wrap="square" lIns="75310" tIns="37655" rIns="75310" bIns="37655" rtlCol="0">
            <a:spAutoFit/>
          </a:bodyPr>
          <a:lstStyle/>
          <a:p>
            <a:r>
              <a:rPr lang="fa-IR" b="1" dirty="0">
                <a:solidFill>
                  <a:srgbClr val="002164"/>
                </a:solidFill>
                <a:cs typeface="B Titr" panose="00000700000000000000" pitchFamily="2" charset="-78"/>
              </a:rPr>
              <a:t>فرایند آموزشی،پژوهشی دانشجویان دوره کارشناسی ارشد</a:t>
            </a:r>
            <a:endParaRPr lang="en-US" b="1" dirty="0">
              <a:solidFill>
                <a:srgbClr val="002164"/>
              </a:solidFill>
              <a:cs typeface="B Titr" panose="00000700000000000000" pitchFamily="2" charset="-78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36199" y="5225463"/>
            <a:ext cx="20818242" cy="1948156"/>
            <a:chOff x="398099" y="4339638"/>
            <a:chExt cx="20818242" cy="1636799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398099" y="4339638"/>
              <a:ext cx="20818242" cy="1636799"/>
            </a:xfrm>
            <a:prstGeom prst="roundRect">
              <a:avLst/>
            </a:prstGeom>
            <a:solidFill>
              <a:schemeClr val="tx1">
                <a:lumMod val="95000"/>
              </a:schemeClr>
            </a:solidFill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2879900" rtl="1"/>
              <a:endParaRPr lang="en-US" sz="8000" dirty="0"/>
            </a:p>
            <a:p>
              <a:pPr lvl="1" algn="r" rtl="1"/>
              <a:r>
                <a:rPr lang="fa-IR" sz="3000" b="1" dirty="0">
                  <a:cs typeface="B Mitra" panose="00000400000000000000" pitchFamily="2" charset="-78"/>
                </a:rPr>
                <a:t>- </a:t>
              </a:r>
              <a:r>
                <a:rPr lang="fa-IR" sz="3200" b="1" dirty="0">
                  <a:cs typeface="B Mitra" panose="00000400000000000000" pitchFamily="2" charset="-78"/>
                </a:rPr>
                <a:t>آشنایی با اساتید گروه</a:t>
              </a:r>
              <a:r>
                <a:rPr lang="en-US" sz="3200" b="1">
                  <a:cs typeface="B Mitra" panose="00000400000000000000" pitchFamily="2" charset="-78"/>
                </a:rPr>
                <a:t> </a:t>
              </a:r>
              <a:r>
                <a:rPr lang="fa-IR" sz="3200" b="1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B Mitra" panose="00000400000000000000" pitchFamily="2" charset="-78"/>
                </a:rPr>
                <a:t>و </a:t>
              </a:r>
              <a:r>
                <a:rPr lang="fa-IR" sz="32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B Mitra" panose="00000400000000000000" pitchFamily="2" charset="-78"/>
                </a:rPr>
                <a:t>فرآیند های مربوطه و گذراندن واحدهای آموزشی ترم اول</a:t>
              </a:r>
              <a:endParaRPr lang="fa-IR" sz="3200" dirty="0">
                <a:cs typeface="B Mitra" panose="00000400000000000000" pitchFamily="2" charset="-78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5734476" y="4606681"/>
              <a:ext cx="4907434" cy="68103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1" anchor="ctr">
              <a:spAutoFit/>
            </a:bodyPr>
            <a:lstStyle/>
            <a:p>
              <a:pPr algn="r" rtl="1"/>
              <a:r>
                <a:rPr lang="fa-IR" sz="4000" b="1" dirty="0">
                  <a:solidFill>
                    <a:schemeClr val="bg1"/>
                  </a:solidFill>
                  <a:cs typeface="B Titr" pitchFamily="2" charset="-78"/>
                </a:rPr>
                <a:t> ترم اول</a:t>
              </a:r>
              <a:endParaRPr lang="fa-IR" sz="40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74513" y="15169399"/>
            <a:ext cx="20658773" cy="3032876"/>
            <a:chOff x="398313" y="12797674"/>
            <a:chExt cx="20658773" cy="3032876"/>
          </a:xfrm>
        </p:grpSpPr>
        <p:sp>
          <p:nvSpPr>
            <p:cNvPr id="27" name="AutoShape 4"/>
            <p:cNvSpPr>
              <a:spLocks noChangeArrowheads="1"/>
            </p:cNvSpPr>
            <p:nvPr/>
          </p:nvSpPr>
          <p:spPr bwMode="auto">
            <a:xfrm>
              <a:off x="398313" y="12797674"/>
              <a:ext cx="20658773" cy="3032876"/>
            </a:xfrm>
            <a:prstGeom prst="roundRect">
              <a:avLst>
                <a:gd name="adj" fmla="val 7000"/>
              </a:avLst>
            </a:prstGeom>
            <a:solidFill>
              <a:schemeClr val="tx1">
                <a:lumMod val="95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5310" tIns="37655" rIns="75310" bIns="37655" anchor="ctr"/>
            <a:lstStyle/>
            <a:p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5580932" y="12945659"/>
              <a:ext cx="4907434" cy="68103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1" anchor="ctr">
              <a:spAutoFit/>
            </a:bodyPr>
            <a:lstStyle/>
            <a:p>
              <a:pPr algn="just" defTabSz="2371375" rtl="1">
                <a:spcBef>
                  <a:spcPct val="50000"/>
                </a:spcBef>
              </a:pPr>
              <a:r>
                <a:rPr lang="fa-IR" sz="4000" b="1" dirty="0">
                  <a:solidFill>
                    <a:schemeClr val="bg1"/>
                  </a:solidFill>
                  <a:cs typeface="B Titr" pitchFamily="2" charset="-78"/>
                </a:rPr>
                <a:t>ترم سوم</a:t>
              </a: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549897" y="13576296"/>
              <a:ext cx="20374655" cy="684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9382" tIns="24692" rIns="49382" bIns="24692">
              <a:spAutoFit/>
            </a:bodyPr>
            <a:lstStyle/>
            <a:p>
              <a:pPr indent="444329" algn="just" defTabSz="2371375" rtl="1">
                <a:lnSpc>
                  <a:spcPct val="150000"/>
                </a:lnSpc>
                <a:spcBef>
                  <a:spcPts val="0"/>
                </a:spcBef>
              </a:pPr>
              <a:endParaRPr lang="fa-IR" sz="3000" b="1" dirty="0">
                <a:solidFill>
                  <a:schemeClr val="dk1"/>
                </a:solidFill>
                <a:latin typeface="+mn-lt"/>
                <a:cs typeface="B Mitra" panose="00000400000000000000" pitchFamily="2" charset="-7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33401" y="18782328"/>
            <a:ext cx="20664912" cy="6878021"/>
            <a:chOff x="457201" y="16210578"/>
            <a:chExt cx="20664912" cy="6878021"/>
          </a:xfrm>
        </p:grpSpPr>
        <p:sp>
          <p:nvSpPr>
            <p:cNvPr id="39" name="AutoShape 4"/>
            <p:cNvSpPr>
              <a:spLocks noChangeArrowheads="1"/>
            </p:cNvSpPr>
            <p:nvPr/>
          </p:nvSpPr>
          <p:spPr bwMode="auto">
            <a:xfrm>
              <a:off x="457201" y="16210578"/>
              <a:ext cx="20664912" cy="6878021"/>
            </a:xfrm>
            <a:prstGeom prst="roundRect">
              <a:avLst>
                <a:gd name="adj" fmla="val 7000"/>
              </a:avLst>
            </a:prstGeom>
            <a:solidFill>
              <a:schemeClr val="tx1">
                <a:lumMod val="95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75310" tIns="37655" rIns="75310" bIns="37655" anchor="ctr"/>
            <a:lstStyle/>
            <a:p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5575064" y="16384076"/>
              <a:ext cx="4907434" cy="68103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1" anchor="ctr">
              <a:spAutoFit/>
            </a:bodyPr>
            <a:lstStyle/>
            <a:p>
              <a:pPr algn="just" defTabSz="2371375" rtl="1">
                <a:spcBef>
                  <a:spcPct val="50000"/>
                </a:spcBef>
              </a:pPr>
              <a:r>
                <a:rPr lang="fa-IR" sz="4000" b="1" dirty="0">
                  <a:solidFill>
                    <a:schemeClr val="bg1"/>
                  </a:solidFill>
                  <a:cs typeface="B Titr" pitchFamily="2" charset="-78"/>
                </a:rPr>
                <a:t>ترم چهارم </a:t>
              </a:r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1028700" y="17122336"/>
              <a:ext cx="19480841" cy="684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9382" tIns="24692" rIns="49382" bIns="24692">
              <a:spAutoFit/>
            </a:bodyPr>
            <a:lstStyle/>
            <a:p>
              <a:pPr marL="470687" indent="-470687" algn="just" defTabSz="2371375" rtl="1">
                <a:lnSpc>
                  <a:spcPct val="150000"/>
                </a:lnSpc>
                <a:spcBef>
                  <a:spcPts val="0"/>
                </a:spcBef>
              </a:pPr>
              <a:endParaRPr lang="fa-IR" sz="3000" b="1" dirty="0">
                <a:solidFill>
                  <a:schemeClr val="dk1"/>
                </a:solidFill>
                <a:latin typeface="+mn-lt"/>
                <a:cs typeface="B Mitra" panose="00000400000000000000" pitchFamily="2" charset="-78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971097" y="2957160"/>
            <a:ext cx="5211503" cy="1176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9558" tIns="59779" rIns="119558" bIns="59779" spcCol="0" rtlCol="0" anchor="ctr"/>
          <a:lstStyle/>
          <a:p>
            <a:pPr rtl="1"/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دانشگاه علوم پزشکی گیلان</a:t>
            </a:r>
          </a:p>
          <a:p>
            <a:pPr algn="ctr" rtl="1"/>
            <a:r>
              <a:rPr lang="fa-IR" sz="2800" dirty="0">
                <a:solidFill>
                  <a:schemeClr val="bg1"/>
                </a:solidFill>
                <a:cs typeface="B Titr" pitchFamily="2" charset="-78"/>
              </a:rPr>
              <a:t>دانشکده بهداشت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746789" y="26048364"/>
            <a:ext cx="16283914" cy="2421861"/>
            <a:chOff x="2432464" y="23181339"/>
            <a:chExt cx="16283914" cy="2421861"/>
          </a:xfrm>
        </p:grpSpPr>
        <p:sp>
          <p:nvSpPr>
            <p:cNvPr id="33" name="AutoShape 50"/>
            <p:cNvSpPr>
              <a:spLocks noChangeArrowheads="1"/>
            </p:cNvSpPr>
            <p:nvPr/>
          </p:nvSpPr>
          <p:spPr bwMode="auto">
            <a:xfrm>
              <a:off x="2432464" y="23181339"/>
              <a:ext cx="16283914" cy="2421861"/>
            </a:xfrm>
            <a:prstGeom prst="roundRect">
              <a:avLst>
                <a:gd name="adj" fmla="val 7000"/>
              </a:avLst>
            </a:prstGeom>
            <a:solidFill>
              <a:schemeClr val="tx1">
                <a:lumMod val="95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13450741" y="23386849"/>
              <a:ext cx="4907434" cy="68103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1" anchor="ctr">
              <a:spAutoFit/>
            </a:bodyPr>
            <a:lstStyle/>
            <a:p>
              <a:pPr algn="just" defTabSz="2371375" rtl="1">
                <a:spcBef>
                  <a:spcPct val="50000"/>
                </a:spcBef>
              </a:pPr>
              <a:r>
                <a:rPr lang="fa-IR" sz="4000" b="1" dirty="0">
                  <a:solidFill>
                    <a:schemeClr val="bg1"/>
                  </a:solidFill>
                  <a:cs typeface="B Titr" pitchFamily="2" charset="-78"/>
                </a:rPr>
                <a:t> تابستان دوم</a:t>
              </a:r>
            </a:p>
          </p:txBody>
        </p:sp>
        <p:sp>
          <p:nvSpPr>
            <p:cNvPr id="36" name="Text Box 43"/>
            <p:cNvSpPr txBox="1">
              <a:spLocks noChangeArrowheads="1"/>
            </p:cNvSpPr>
            <p:nvPr/>
          </p:nvSpPr>
          <p:spPr bwMode="auto">
            <a:xfrm>
              <a:off x="4362450" y="24115984"/>
              <a:ext cx="14292031" cy="1377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9382" tIns="24692" rIns="49382" bIns="24692">
              <a:spAutoFit/>
            </a:bodyPr>
            <a:lstStyle/>
            <a:p>
              <a:pPr indent="444329" algn="just" defTabSz="2371375" rtl="1">
                <a:lnSpc>
                  <a:spcPct val="150000"/>
                </a:lnSpc>
                <a:spcBef>
                  <a:spcPts val="0"/>
                </a:spcBef>
              </a:pPr>
              <a:r>
                <a:rPr lang="fa-IR" sz="3000" b="1" dirty="0">
                  <a:solidFill>
                    <a:schemeClr val="bg1"/>
                  </a:solidFill>
                  <a:cs typeface="B Mitra" panose="00000400000000000000" pitchFamily="2" charset="-78"/>
                </a:rPr>
                <a:t>- </a:t>
              </a:r>
              <a:r>
                <a:rPr lang="fa-IR" sz="3000" b="1" dirty="0">
                  <a:solidFill>
                    <a:schemeClr val="dk1"/>
                  </a:solidFill>
                  <a:latin typeface="+mn-lt"/>
                  <a:cs typeface="B Mitra" panose="00000400000000000000" pitchFamily="2" charset="-78"/>
                </a:rPr>
                <a:t>دفاع از پایان نامه</a:t>
              </a:r>
            </a:p>
            <a:p>
              <a:pPr indent="444329" algn="just" defTabSz="2371375" rtl="1">
                <a:lnSpc>
                  <a:spcPct val="150000"/>
                </a:lnSpc>
                <a:spcBef>
                  <a:spcPts val="0"/>
                </a:spcBef>
              </a:pPr>
              <a:r>
                <a:rPr lang="fa-IR" sz="3000" b="1" dirty="0">
                  <a:solidFill>
                    <a:schemeClr val="dk1"/>
                  </a:solidFill>
                  <a:latin typeface="+mn-lt"/>
                  <a:cs typeface="B Mitra" panose="00000400000000000000" pitchFamily="2" charset="-78"/>
                </a:rPr>
                <a:t>- تسویه حساب</a:t>
              </a:r>
            </a:p>
          </p:txBody>
        </p:sp>
      </p:grpSp>
      <p:pic>
        <p:nvPicPr>
          <p:cNvPr id="1026" name="Picture 2" descr="0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9688" y="0"/>
            <a:ext cx="317182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2ADD8E-1A26-E736-E628-5A550BCF2177}"/>
              </a:ext>
            </a:extLst>
          </p:cNvPr>
          <p:cNvSpPr txBox="1"/>
          <p:nvPr/>
        </p:nvSpPr>
        <p:spPr>
          <a:xfrm>
            <a:off x="6510528" y="8212272"/>
            <a:ext cx="13806073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 fontAlgn="base"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گذراندن واحدهای آموزشی ترم دوم 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marR="0" algn="r" rtl="1" fontAlgn="base"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انتخاب استاد راهنما از گروه مربوطه ( فرم شماره 1: پیشنهاد استاد راهنما و عنوان پیش نویس طرح)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marR="0" algn="r" rtl="1" fontAlgn="base"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دریافت و تکمیل فرم شماره 2: 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B Mitra" panose="00000400000000000000" pitchFamily="2" charset="-78"/>
              </a:rPr>
              <a:t>تعیین استاد راهنما 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و فرم شماره 3 و 4: 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B Mitra" panose="00000400000000000000" pitchFamily="2" charset="-78"/>
              </a:rPr>
              <a:t>تعیین استاد مشاور 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و فرم شماره 5: 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B Mitra" panose="00000400000000000000" pitchFamily="2" charset="-78"/>
              </a:rPr>
              <a:t>پیش نویس طرح پایان نامه 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marR="0" algn="r" rtl="1" fontAlgn="base"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تکمیل پیش نویس طرح پایان نامه با همکاری اساتید راهنما و مشاور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marR="0" algn="r" rtl="1" fontAlgn="base"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-مطرح شدن پیش نویس طرح 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B Mitra" panose="00000400000000000000" pitchFamily="2" charset="-78"/>
              </a:rPr>
              <a:t>پایان نامه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 در شورای پژوهشی دانشکده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marR="0" algn="r" rtl="1" fontAlgn="base"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مطرح شدن پیش نویس طرح 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B Mitra" panose="00000400000000000000" pitchFamily="2" charset="-78"/>
              </a:rPr>
              <a:t>پایان نامه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 در شورای پژوهشی دانشکده (فرم شماره 10: دعوت از داوران)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BA72D8-2A8D-4062-BDA9-68236CE6C5AA}"/>
              </a:ext>
            </a:extLst>
          </p:cNvPr>
          <p:cNvSpPr txBox="1"/>
          <p:nvPr/>
        </p:nvSpPr>
        <p:spPr>
          <a:xfrm>
            <a:off x="4251415" y="16203932"/>
            <a:ext cx="165594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48310" algn="just" rtl="1" fontAlgn="base"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گذراندن واحدهای آموزشی ترم سوم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marR="0" indent="448310" algn="just" rtl="1" fontAlgn="base"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ارایه گزارش سه ماهه اول با تایید استاد راهنما و مدیر تحصیلات تکمیلی دانشکده به  معاونت پژوهشی دانشکده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marR="0" indent="448310" algn="just" rtl="1" fontAlgn="base"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ارایه گزارش سه ماهه دوم با تایید استاد راهنما و مدیر تحصیلات تکمیلی دانشکده به معاونت پژوهشی دانشکده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103485-1658-B8BC-99ED-927F36F16765}"/>
              </a:ext>
            </a:extLst>
          </p:cNvPr>
          <p:cNvSpPr txBox="1"/>
          <p:nvPr/>
        </p:nvSpPr>
        <p:spPr>
          <a:xfrm>
            <a:off x="1104900" y="19777098"/>
            <a:ext cx="19853222" cy="5574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6090" marR="0" indent="-466090" algn="just" rtl="1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ارایه گزارش سه ماهه سوم با تایید استاد راهنما و مدیر تحصیلات تکمیلی دانشکده به معاونت پژوهشی دانشکده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466090" marR="0" indent="-466090" algn="just" rtl="1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نگارش نهایی پایان نامه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466090" marR="0" indent="-466090" algn="just" rtl="1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مطالعه نهایی پایان نامه توسط اساتید راهنما و مشاور و رفع نقایص آن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374650" marR="0" indent="-374650" algn="just" rtl="1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اعلام آمادگی برای دفاع از پایان نامه با تایید مدیر تحصیلات تکمیلی (فرم شماره 19: تعیین تاریخ دفاع</a:t>
            </a:r>
            <a:r>
              <a:rPr lang="fa-IR" sz="3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B Mitra" panose="00000400000000000000" pitchFamily="2" charset="-78"/>
              </a:rPr>
              <a:t>)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466090" marR="0" indent="-466090" algn="just" rtl="1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فرستادن پایان نامه به معاونت پژوهشی دانشکده حداقل دو ماه قبل از تاریخ دفاع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466090" marR="0" indent="-466090" algn="just" rtl="1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تعیین اساتید داور توسط شورای پژوهشی دانشکده(فرم شماره8 )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466090" marR="0" indent="-466090" algn="just" rtl="1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3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B Mitra" panose="00000400000000000000" pitchFamily="2" charset="-78"/>
              </a:rPr>
              <a:t>- فرستادن پایان نامه به اساتید داور و دریافت پاسخ آنها در مدت حداکثر 3 هفته (فرم شماره 20: دعوت از داوران و فرم شماره 21: اعلان برگزاری جلسه دفاع از پایان نامه)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1589</TotalTime>
  <Words>358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 2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Madgil</cp:lastModifiedBy>
  <cp:revision>134</cp:revision>
  <cp:lastPrinted>2022-10-17T10:55:45Z</cp:lastPrinted>
  <dcterms:created xsi:type="dcterms:W3CDTF">2008-12-04T00:20:37Z</dcterms:created>
  <dcterms:modified xsi:type="dcterms:W3CDTF">2022-10-17T10:57:50Z</dcterms:modified>
</cp:coreProperties>
</file>